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23BBC-7781-4682-483C-CCBDF6B62394}" v="26" dt="2024-06-18T09:14:44.839"/>
    <p1510:client id="{C4BAAB85-4C81-C85D-7567-2ECD7A6297E6}" v="15" dt="2024-06-17T16:06:59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2D21F-6EF0-478D-9849-7B621B301C8E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CE5DD375-0A4B-4A5B-9356-B3495E414951}">
      <dgm:prSet phldrT="[Text]" phldr="0"/>
      <dgm:spPr/>
      <dgm:t>
        <a:bodyPr/>
        <a:lstStyle/>
        <a:p>
          <a:r>
            <a:rPr lang="cs-CZ" dirty="0">
              <a:latin typeface="Avenir Next LT Pro"/>
            </a:rPr>
            <a:t>Ředitelka</a:t>
          </a:r>
          <a:endParaRPr lang="cs-CZ" dirty="0"/>
        </a:p>
      </dgm:t>
    </dgm:pt>
    <dgm:pt modelId="{2093CD85-8ED4-49F2-915D-8F54E3FC10B3}" type="parTrans" cxnId="{CEB6150E-511A-424B-9B55-275083D000AC}">
      <dgm:prSet/>
      <dgm:spPr/>
    </dgm:pt>
    <dgm:pt modelId="{6560194B-895A-441A-ACDF-EC1DC2705398}" type="sibTrans" cxnId="{CEB6150E-511A-424B-9B55-275083D000AC}">
      <dgm:prSet/>
      <dgm:spPr/>
      <dgm:t>
        <a:bodyPr/>
        <a:lstStyle/>
        <a:p>
          <a:endParaRPr lang="cs-CZ"/>
        </a:p>
      </dgm:t>
    </dgm:pt>
    <dgm:pt modelId="{DA2666D4-3D33-45A3-A49B-4A75ACC962FD}">
      <dgm:prSet phldrT="[Text]" phldr="0"/>
      <dgm:spPr/>
      <dgm:t>
        <a:bodyPr/>
        <a:lstStyle/>
        <a:p>
          <a:pPr rtl="0"/>
          <a:r>
            <a:rPr lang="cs-CZ" dirty="0">
              <a:latin typeface="Avenir Next LT Pro"/>
            </a:rPr>
            <a:t>Zástupce ředitelky</a:t>
          </a:r>
          <a:endParaRPr lang="cs-CZ" dirty="0"/>
        </a:p>
      </dgm:t>
    </dgm:pt>
    <dgm:pt modelId="{B79E436B-3A07-4294-A624-6A1587679F17}" type="parTrans" cxnId="{08C873BC-94C9-4252-835B-0FBE46BCB75D}">
      <dgm:prSet/>
      <dgm:spPr/>
    </dgm:pt>
    <dgm:pt modelId="{13B95B5E-E997-4C19-8DD8-1C53A1915D7D}" type="sibTrans" cxnId="{08C873BC-94C9-4252-835B-0FBE46BCB75D}">
      <dgm:prSet/>
      <dgm:spPr/>
      <dgm:t>
        <a:bodyPr/>
        <a:lstStyle/>
        <a:p>
          <a:endParaRPr lang="cs-CZ"/>
        </a:p>
      </dgm:t>
    </dgm:pt>
    <dgm:pt modelId="{0A544F4B-027E-4BAC-87D2-7B40800FDBE6}">
      <dgm:prSet phldrT="[Text]" phldr="0"/>
      <dgm:spPr/>
      <dgm:t>
        <a:bodyPr/>
        <a:lstStyle/>
        <a:p>
          <a:r>
            <a:rPr lang="cs-CZ" dirty="0">
              <a:latin typeface="Avenir Next LT Pro"/>
            </a:rPr>
            <a:t>zaměstnanci</a:t>
          </a:r>
          <a:endParaRPr lang="cs-CZ" dirty="0"/>
        </a:p>
      </dgm:t>
    </dgm:pt>
    <dgm:pt modelId="{7DF038CF-B137-4F79-8FE7-DD64DD6AC241}" type="parTrans" cxnId="{1C3EA701-F6EC-4219-B695-5CA07C8505AD}">
      <dgm:prSet/>
      <dgm:spPr/>
    </dgm:pt>
    <dgm:pt modelId="{9D730BB7-5DF4-4D9F-B405-94696C03F780}" type="sibTrans" cxnId="{1C3EA701-F6EC-4219-B695-5CA07C8505AD}">
      <dgm:prSet/>
      <dgm:spPr/>
    </dgm:pt>
    <dgm:pt modelId="{9B542B19-19CB-4A6D-8BD1-822A56ADA0CE}" type="pres">
      <dgm:prSet presAssocID="{2E52D21F-6EF0-478D-9849-7B621B301C8E}" presName="linearFlow" presStyleCnt="0">
        <dgm:presLayoutVars>
          <dgm:resizeHandles val="exact"/>
        </dgm:presLayoutVars>
      </dgm:prSet>
      <dgm:spPr/>
    </dgm:pt>
    <dgm:pt modelId="{5B8A1C8B-3D7D-48EE-BC9A-CF184E4B08E9}" type="pres">
      <dgm:prSet presAssocID="{CE5DD375-0A4B-4A5B-9356-B3495E414951}" presName="node" presStyleLbl="node1" presStyleIdx="0" presStyleCnt="3">
        <dgm:presLayoutVars>
          <dgm:bulletEnabled val="1"/>
        </dgm:presLayoutVars>
      </dgm:prSet>
      <dgm:spPr/>
    </dgm:pt>
    <dgm:pt modelId="{106E6128-C3B9-44C3-8B75-A9217938A7CB}" type="pres">
      <dgm:prSet presAssocID="{6560194B-895A-441A-ACDF-EC1DC2705398}" presName="sibTrans" presStyleLbl="sibTrans2D1" presStyleIdx="0" presStyleCnt="2"/>
      <dgm:spPr/>
    </dgm:pt>
    <dgm:pt modelId="{966E1321-276E-4D86-A81C-922B4CEEC9E9}" type="pres">
      <dgm:prSet presAssocID="{6560194B-895A-441A-ACDF-EC1DC2705398}" presName="connectorText" presStyleLbl="sibTrans2D1" presStyleIdx="0" presStyleCnt="2"/>
      <dgm:spPr/>
    </dgm:pt>
    <dgm:pt modelId="{31396035-E37E-4A5F-A6FC-2D6E9BA57DF8}" type="pres">
      <dgm:prSet presAssocID="{DA2666D4-3D33-45A3-A49B-4A75ACC962FD}" presName="node" presStyleLbl="node1" presStyleIdx="1" presStyleCnt="3">
        <dgm:presLayoutVars>
          <dgm:bulletEnabled val="1"/>
        </dgm:presLayoutVars>
      </dgm:prSet>
      <dgm:spPr/>
    </dgm:pt>
    <dgm:pt modelId="{D7C5EE15-38FF-495E-8108-F4E0F8577D22}" type="pres">
      <dgm:prSet presAssocID="{13B95B5E-E997-4C19-8DD8-1C53A1915D7D}" presName="sibTrans" presStyleLbl="sibTrans2D1" presStyleIdx="1" presStyleCnt="2"/>
      <dgm:spPr/>
    </dgm:pt>
    <dgm:pt modelId="{1AF9D33E-3222-4F24-AA03-BC029C713207}" type="pres">
      <dgm:prSet presAssocID="{13B95B5E-E997-4C19-8DD8-1C53A1915D7D}" presName="connectorText" presStyleLbl="sibTrans2D1" presStyleIdx="1" presStyleCnt="2"/>
      <dgm:spPr/>
    </dgm:pt>
    <dgm:pt modelId="{BE3D775B-BD9F-4D87-9A16-AC07794BE84F}" type="pres">
      <dgm:prSet presAssocID="{0A544F4B-027E-4BAC-87D2-7B40800FDBE6}" presName="node" presStyleLbl="node1" presStyleIdx="2" presStyleCnt="3">
        <dgm:presLayoutVars>
          <dgm:bulletEnabled val="1"/>
        </dgm:presLayoutVars>
      </dgm:prSet>
      <dgm:spPr/>
    </dgm:pt>
  </dgm:ptLst>
  <dgm:cxnLst>
    <dgm:cxn modelId="{1C3EA701-F6EC-4219-B695-5CA07C8505AD}" srcId="{2E52D21F-6EF0-478D-9849-7B621B301C8E}" destId="{0A544F4B-027E-4BAC-87D2-7B40800FDBE6}" srcOrd="2" destOrd="0" parTransId="{7DF038CF-B137-4F79-8FE7-DD64DD6AC241}" sibTransId="{9D730BB7-5DF4-4D9F-B405-94696C03F780}"/>
    <dgm:cxn modelId="{CEB6150E-511A-424B-9B55-275083D000AC}" srcId="{2E52D21F-6EF0-478D-9849-7B621B301C8E}" destId="{CE5DD375-0A4B-4A5B-9356-B3495E414951}" srcOrd="0" destOrd="0" parTransId="{2093CD85-8ED4-49F2-915D-8F54E3FC10B3}" sibTransId="{6560194B-895A-441A-ACDF-EC1DC2705398}"/>
    <dgm:cxn modelId="{7B2A723C-988E-4AA5-A3F5-FAA7820AC412}" type="presOf" srcId="{13B95B5E-E997-4C19-8DD8-1C53A1915D7D}" destId="{D7C5EE15-38FF-495E-8108-F4E0F8577D22}" srcOrd="0" destOrd="0" presId="urn:microsoft.com/office/officeart/2005/8/layout/process2"/>
    <dgm:cxn modelId="{3275BC46-36DC-4049-902E-8C63ECA41188}" type="presOf" srcId="{CE5DD375-0A4B-4A5B-9356-B3495E414951}" destId="{5B8A1C8B-3D7D-48EE-BC9A-CF184E4B08E9}" srcOrd="0" destOrd="0" presId="urn:microsoft.com/office/officeart/2005/8/layout/process2"/>
    <dgm:cxn modelId="{49C1F94B-95BC-4851-8F7F-5C162B45F0E2}" type="presOf" srcId="{0A544F4B-027E-4BAC-87D2-7B40800FDBE6}" destId="{BE3D775B-BD9F-4D87-9A16-AC07794BE84F}" srcOrd="0" destOrd="0" presId="urn:microsoft.com/office/officeart/2005/8/layout/process2"/>
    <dgm:cxn modelId="{A5BFFB6E-AD28-41CE-85C4-CC505E48F50D}" type="presOf" srcId="{2E52D21F-6EF0-478D-9849-7B621B301C8E}" destId="{9B542B19-19CB-4A6D-8BD1-822A56ADA0CE}" srcOrd="0" destOrd="0" presId="urn:microsoft.com/office/officeart/2005/8/layout/process2"/>
    <dgm:cxn modelId="{493A0658-816A-4F4F-B331-6AE38FC035BB}" type="presOf" srcId="{13B95B5E-E997-4C19-8DD8-1C53A1915D7D}" destId="{1AF9D33E-3222-4F24-AA03-BC029C713207}" srcOrd="1" destOrd="0" presId="urn:microsoft.com/office/officeart/2005/8/layout/process2"/>
    <dgm:cxn modelId="{08C873BC-94C9-4252-835B-0FBE46BCB75D}" srcId="{2E52D21F-6EF0-478D-9849-7B621B301C8E}" destId="{DA2666D4-3D33-45A3-A49B-4A75ACC962FD}" srcOrd="1" destOrd="0" parTransId="{B79E436B-3A07-4294-A624-6A1587679F17}" sibTransId="{13B95B5E-E997-4C19-8DD8-1C53A1915D7D}"/>
    <dgm:cxn modelId="{1F71BDC2-9C43-4791-A63C-24A546D8E52F}" type="presOf" srcId="{DA2666D4-3D33-45A3-A49B-4A75ACC962FD}" destId="{31396035-E37E-4A5F-A6FC-2D6E9BA57DF8}" srcOrd="0" destOrd="0" presId="urn:microsoft.com/office/officeart/2005/8/layout/process2"/>
    <dgm:cxn modelId="{481705C8-BAC6-4F67-BF66-5F44AF157B53}" type="presOf" srcId="{6560194B-895A-441A-ACDF-EC1DC2705398}" destId="{966E1321-276E-4D86-A81C-922B4CEEC9E9}" srcOrd="1" destOrd="0" presId="urn:microsoft.com/office/officeart/2005/8/layout/process2"/>
    <dgm:cxn modelId="{2C7700F0-9117-41AD-9495-D25789DB3112}" type="presOf" srcId="{6560194B-895A-441A-ACDF-EC1DC2705398}" destId="{106E6128-C3B9-44C3-8B75-A9217938A7CB}" srcOrd="0" destOrd="0" presId="urn:microsoft.com/office/officeart/2005/8/layout/process2"/>
    <dgm:cxn modelId="{B7AF3892-B592-40DA-8BD6-0C8A52481228}" type="presParOf" srcId="{9B542B19-19CB-4A6D-8BD1-822A56ADA0CE}" destId="{5B8A1C8B-3D7D-48EE-BC9A-CF184E4B08E9}" srcOrd="0" destOrd="0" presId="urn:microsoft.com/office/officeart/2005/8/layout/process2"/>
    <dgm:cxn modelId="{506E0B88-A3F5-4ED4-9140-B91BA71BACC1}" type="presParOf" srcId="{9B542B19-19CB-4A6D-8BD1-822A56ADA0CE}" destId="{106E6128-C3B9-44C3-8B75-A9217938A7CB}" srcOrd="1" destOrd="0" presId="urn:microsoft.com/office/officeart/2005/8/layout/process2"/>
    <dgm:cxn modelId="{08A78265-C618-468F-9AA1-681321CA3932}" type="presParOf" srcId="{106E6128-C3B9-44C3-8B75-A9217938A7CB}" destId="{966E1321-276E-4D86-A81C-922B4CEEC9E9}" srcOrd="0" destOrd="0" presId="urn:microsoft.com/office/officeart/2005/8/layout/process2"/>
    <dgm:cxn modelId="{DCA67D93-BF34-4EDA-B6B7-9AC1529F8E79}" type="presParOf" srcId="{9B542B19-19CB-4A6D-8BD1-822A56ADA0CE}" destId="{31396035-E37E-4A5F-A6FC-2D6E9BA57DF8}" srcOrd="2" destOrd="0" presId="urn:microsoft.com/office/officeart/2005/8/layout/process2"/>
    <dgm:cxn modelId="{8E87F777-A161-44A7-B0C7-AC77C0F6BC2B}" type="presParOf" srcId="{9B542B19-19CB-4A6D-8BD1-822A56ADA0CE}" destId="{D7C5EE15-38FF-495E-8108-F4E0F8577D22}" srcOrd="3" destOrd="0" presId="urn:microsoft.com/office/officeart/2005/8/layout/process2"/>
    <dgm:cxn modelId="{4B2B059E-8B9F-4675-9CFE-B2208ED3F719}" type="presParOf" srcId="{D7C5EE15-38FF-495E-8108-F4E0F8577D22}" destId="{1AF9D33E-3222-4F24-AA03-BC029C713207}" srcOrd="0" destOrd="0" presId="urn:microsoft.com/office/officeart/2005/8/layout/process2"/>
    <dgm:cxn modelId="{25D06B59-A5C5-4857-8462-4E66E1FCE11B}" type="presParOf" srcId="{9B542B19-19CB-4A6D-8BD1-822A56ADA0CE}" destId="{BE3D775B-BD9F-4D87-9A16-AC07794BE84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1C8B-3D7D-48EE-BC9A-CF184E4B08E9}">
      <dsp:nvSpPr>
        <dsp:cNvPr id="0" name=""/>
        <dsp:cNvSpPr/>
      </dsp:nvSpPr>
      <dsp:spPr>
        <a:xfrm>
          <a:off x="1211580" y="0"/>
          <a:ext cx="2148839" cy="914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venir Next LT Pro"/>
            </a:rPr>
            <a:t>Ředitelka</a:t>
          </a:r>
          <a:endParaRPr lang="cs-CZ" sz="1800" kern="1200" dirty="0"/>
        </a:p>
      </dsp:txBody>
      <dsp:txXfrm>
        <a:off x="1238362" y="26782"/>
        <a:ext cx="2095275" cy="860835"/>
      </dsp:txXfrm>
    </dsp:sp>
    <dsp:sp modelId="{106E6128-C3B9-44C3-8B75-A9217938A7CB}">
      <dsp:nvSpPr>
        <dsp:cNvPr id="0" name=""/>
        <dsp:cNvSpPr/>
      </dsp:nvSpPr>
      <dsp:spPr>
        <a:xfrm rot="5400000">
          <a:off x="2114550" y="937260"/>
          <a:ext cx="342899" cy="41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2162556" y="971550"/>
        <a:ext cx="246887" cy="240029"/>
      </dsp:txXfrm>
    </dsp:sp>
    <dsp:sp modelId="{31396035-E37E-4A5F-A6FC-2D6E9BA57DF8}">
      <dsp:nvSpPr>
        <dsp:cNvPr id="0" name=""/>
        <dsp:cNvSpPr/>
      </dsp:nvSpPr>
      <dsp:spPr>
        <a:xfrm>
          <a:off x="1211580" y="1371600"/>
          <a:ext cx="2148839" cy="914399"/>
        </a:xfrm>
        <a:prstGeom prst="roundRect">
          <a:avLst>
            <a:gd name="adj" fmla="val 10000"/>
          </a:avLst>
        </a:prstGeom>
        <a:solidFill>
          <a:schemeClr val="accent2">
            <a:hueOff val="575652"/>
            <a:satOff val="-3962"/>
            <a:lumOff val="18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venir Next LT Pro"/>
            </a:rPr>
            <a:t>Zástupce ředitelky</a:t>
          </a:r>
          <a:endParaRPr lang="cs-CZ" sz="1800" kern="1200" dirty="0"/>
        </a:p>
      </dsp:txBody>
      <dsp:txXfrm>
        <a:off x="1238362" y="1398382"/>
        <a:ext cx="2095275" cy="860835"/>
      </dsp:txXfrm>
    </dsp:sp>
    <dsp:sp modelId="{D7C5EE15-38FF-495E-8108-F4E0F8577D22}">
      <dsp:nvSpPr>
        <dsp:cNvPr id="0" name=""/>
        <dsp:cNvSpPr/>
      </dsp:nvSpPr>
      <dsp:spPr>
        <a:xfrm rot="5400000">
          <a:off x="2114550" y="2308859"/>
          <a:ext cx="342899" cy="41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2162556" y="2343149"/>
        <a:ext cx="246887" cy="240029"/>
      </dsp:txXfrm>
    </dsp:sp>
    <dsp:sp modelId="{BE3D775B-BD9F-4D87-9A16-AC07794BE84F}">
      <dsp:nvSpPr>
        <dsp:cNvPr id="0" name=""/>
        <dsp:cNvSpPr/>
      </dsp:nvSpPr>
      <dsp:spPr>
        <a:xfrm>
          <a:off x="1211580" y="2743199"/>
          <a:ext cx="2148839" cy="914399"/>
        </a:xfrm>
        <a:prstGeom prst="roundRect">
          <a:avLst>
            <a:gd name="adj" fmla="val 10000"/>
          </a:avLst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Avenir Next LT Pro"/>
            </a:rPr>
            <a:t>zaměstnanci</a:t>
          </a:r>
          <a:endParaRPr lang="cs-CZ" sz="1800" kern="1200" dirty="0"/>
        </a:p>
      </dsp:txBody>
      <dsp:txXfrm>
        <a:off x="1238362" y="2769981"/>
        <a:ext cx="2095275" cy="86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1FB-1606-4EC5-9BCA-2DC04C2243EA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3D07-6BCF-40BC-A7F7-89BB8FFE98C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6D97-0980-426F-BEA7-F6EB2DE3AC08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AA53-8FBA-45E2-8B10-F7DD55E4E759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84CF-6F0D-4195-920D-9D6F75893720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BBE-A1CF-4CC7-B02C-EBCBBE110242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5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63E4-71A5-4C63-9515-748B28B89764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2BAC-F228-4DAC-8800-3D810F869187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4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FFE8-7E8E-427A-AB26-E496551AFB7B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8B19-DE76-4E18-BFC7-EB25B8C421E7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D94-1F69-4074-BD82-D6EDB89FE74F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49C728D-416F-40D5-8F13-55E5DD1CE8D1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17DE1FC-E54A-4B87-A814-263D1E8654B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pos="7392">
          <p15:clr>
            <a:srgbClr val="F26B43"/>
          </p15:clr>
        </p15:guide>
        <p15:guide id="7" pos="5112">
          <p15:clr>
            <a:srgbClr val="F26B43"/>
          </p15:clr>
        </p15:guide>
        <p15:guide id="8" pos="2544">
          <p15:clr>
            <a:srgbClr val="F26B43"/>
          </p15:clr>
        </p15:guide>
        <p15:guide id="9" pos="864">
          <p15:clr>
            <a:srgbClr val="F26B43"/>
          </p15:clr>
        </p15:guide>
        <p15:guide id="10" orient="horz" pos="648">
          <p15:clr>
            <a:srgbClr val="F26B43"/>
          </p15:clr>
        </p15:guide>
        <p15:guide id="11" pos="6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01781" y="1336962"/>
            <a:ext cx="5323301" cy="777318"/>
          </a:xfrm>
        </p:spPr>
        <p:txBody>
          <a:bodyPr anchor="b">
            <a:noAutofit/>
          </a:bodyPr>
          <a:lstStyle/>
          <a:p>
            <a:r>
              <a:rPr lang="cs-CZ" sz="1800" b="0" dirty="0">
                <a:latin typeface="Aptos Display"/>
                <a:ea typeface="Calibri"/>
                <a:cs typeface="Calibri"/>
              </a:rPr>
              <a:t>Číslo projektu: 2023-1-CZ01-KA121-VET-000135958</a:t>
            </a:r>
            <a:endParaRPr lang="cs-CZ" sz="1800" b="0" dirty="0">
              <a:latin typeface="Aptos Display"/>
            </a:endParaRPr>
          </a:p>
        </p:txBody>
      </p:sp>
      <p:pic>
        <p:nvPicPr>
          <p:cNvPr id="5" name="Obrázek 4" descr="Obsah obrázku logo&#10;&#10;Popis se vygeneroval automaticky.">
            <a:extLst>
              <a:ext uri="{FF2B5EF4-FFF2-40B4-BE49-F238E27FC236}">
                <a16:creationId xmlns:a16="http://schemas.microsoft.com/office/drawing/2014/main" id="{0C7C0A16-84A5-293E-A6B7-03F9C3F6E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4" t="202" r="-221" b="4775"/>
          <a:stretch/>
        </p:blipFill>
        <p:spPr>
          <a:xfrm>
            <a:off x="-7665" y="-336"/>
            <a:ext cx="4318422" cy="1728737"/>
          </a:xfrm>
          <a:prstGeom prst="rect">
            <a:avLst/>
          </a:prstGeom>
        </p:spPr>
      </p:pic>
      <p:pic>
        <p:nvPicPr>
          <p:cNvPr id="7" name="Obrázek 6" descr="Obsah obrázku logo&#10;&#10;Popis se vygeneroval automaticky.">
            <a:extLst>
              <a:ext uri="{FF2B5EF4-FFF2-40B4-BE49-F238E27FC236}">
                <a16:creationId xmlns:a16="http://schemas.microsoft.com/office/drawing/2014/main" id="{2FCE0138-9740-BBCB-AAEC-209A5E1C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9" y="261768"/>
            <a:ext cx="4305300" cy="87630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5876B5F-FE58-8018-3F90-C21AFD584F43}"/>
              </a:ext>
            </a:extLst>
          </p:cNvPr>
          <p:cNvSpPr txBox="1"/>
          <p:nvPr/>
        </p:nvSpPr>
        <p:spPr>
          <a:xfrm>
            <a:off x="3361947" y="3063559"/>
            <a:ext cx="4586161" cy="1384995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ptos Display"/>
                <a:ea typeface="Calibri"/>
                <a:cs typeface="Calibri"/>
              </a:rPr>
              <a:t>Isabela Vaňková</a:t>
            </a:r>
          </a:p>
          <a:p>
            <a:r>
              <a:rPr lang="cs-CZ" sz="2800" dirty="0">
                <a:solidFill>
                  <a:schemeClr val="bg1"/>
                </a:solidFill>
                <a:latin typeface="Aptos Display"/>
                <a:ea typeface="Calibri"/>
                <a:cs typeface="Calibri"/>
              </a:rPr>
              <a:t>Business a právo M3.A</a:t>
            </a:r>
          </a:p>
          <a:p>
            <a:r>
              <a:rPr lang="cs-CZ" sz="2800" dirty="0">
                <a:solidFill>
                  <a:schemeClr val="bg1"/>
                </a:solidFill>
                <a:latin typeface="Aptos Display"/>
                <a:ea typeface="Calibri"/>
                <a:cs typeface="Calibri"/>
              </a:rPr>
              <a:t>Řecko(Thessaloniki) - 2024</a:t>
            </a:r>
            <a:r>
              <a:rPr lang="cs-CZ" sz="2800" dirty="0">
                <a:latin typeface="Aptos Display"/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AAE76-158B-8ECE-25AA-69BFF8B4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b">
            <a:normAutofit/>
          </a:bodyPr>
          <a:lstStyle/>
          <a:p>
            <a:r>
              <a:rPr lang="cs-CZ" dirty="0"/>
              <a:t>Vodopády </a:t>
            </a:r>
            <a:r>
              <a:rPr lang="cs-CZ" dirty="0" err="1"/>
              <a:t>edessa</a:t>
            </a:r>
          </a:p>
        </p:txBody>
      </p:sp>
      <p:pic>
        <p:nvPicPr>
          <p:cNvPr id="7" name="Zástupný obsah 6" descr="Soluň:Edessa a termální prameny Pozar Soukromý celodenní výlet |  GetYourGuide">
            <a:extLst>
              <a:ext uri="{FF2B5EF4-FFF2-40B4-BE49-F238E27FC236}">
                <a16:creationId xmlns:a16="http://schemas.microsoft.com/office/drawing/2014/main" id="{ACDA9C8D-9C20-0879-936A-EF616ED45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570" r="5705" b="3"/>
          <a:stretch/>
        </p:blipFill>
        <p:spPr>
          <a:xfrm>
            <a:off x="912030" y="1855773"/>
            <a:ext cx="5181600" cy="4180822"/>
          </a:xfr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D655E1-8AC8-C5E7-8BF5-4092408A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C6D3A7-D451-455E-8808-D91AB4D62595}" type="datetime1">
              <a:rPr lang="cs-CZ"/>
              <a:pPr>
                <a:spcAft>
                  <a:spcPts val="600"/>
                </a:spcAft>
              </a:pPr>
              <a:t>18.06.2024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4BDAEE-AA22-5316-DE36-AD65BFC8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7DAE7-3448-81B7-D9E1-22EA9F76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8" name="Obrázek 7" descr="Edessa - mesto vodopádov a fontán kapab.sk / Z ciest po gréckej krajine">
            <a:extLst>
              <a:ext uri="{FF2B5EF4-FFF2-40B4-BE49-F238E27FC236}">
                <a16:creationId xmlns:a16="http://schemas.microsoft.com/office/drawing/2014/main" id="{9F8CDBC6-D29F-B706-1724-45E8D469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1" y="1850858"/>
            <a:ext cx="3134226" cy="41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0A4F1-77E5-8CF9-8D5B-C9F5D4B5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b">
            <a:normAutofit/>
          </a:bodyPr>
          <a:lstStyle/>
          <a:p>
            <a:r>
              <a:rPr lang="cs-CZ" dirty="0"/>
              <a:t>Bílá věž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274F96-13E0-BF6D-598B-4AD15D94C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natření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bílou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barvou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mělo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symbolizovat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"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vyčištění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" od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starých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tureckých</a:t>
            </a:r>
            <a:r>
              <a:rPr lang="en-US" sz="2400" dirty="0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202122"/>
                </a:solidFill>
                <a:latin typeface="Aptos Display"/>
                <a:ea typeface="+mn-lt"/>
                <a:cs typeface="+mn-lt"/>
              </a:rPr>
              <a:t>pořádků</a:t>
            </a:r>
            <a:endParaRPr lang="en-US" sz="2400" err="1">
              <a:latin typeface="Aptos Display"/>
            </a:endParaRPr>
          </a:p>
          <a:p>
            <a:r>
              <a:rPr lang="en-US" sz="2400" dirty="0" err="1">
                <a:latin typeface="Aptos Display"/>
              </a:rPr>
              <a:t>kdysi</a:t>
            </a:r>
            <a:r>
              <a:rPr lang="en-US" sz="2400" dirty="0">
                <a:latin typeface="Aptos Display"/>
              </a:rPr>
              <a:t> to </a:t>
            </a:r>
            <a:r>
              <a:rPr lang="en-US" sz="2400" dirty="0" err="1">
                <a:latin typeface="Aptos Display"/>
              </a:rPr>
              <a:t>bylo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dirty="0" err="1">
                <a:latin typeface="Aptos Display"/>
              </a:rPr>
              <a:t>vězení</a:t>
            </a:r>
            <a:r>
              <a:rPr lang="en-US" sz="2400" dirty="0">
                <a:latin typeface="Aptos Display"/>
              </a:rPr>
              <a:t> a </a:t>
            </a:r>
            <a:r>
              <a:rPr lang="en-US" sz="2400" dirty="0" err="1">
                <a:latin typeface="Aptos Display"/>
              </a:rPr>
              <a:t>místnosti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dirty="0" err="1">
                <a:latin typeface="Aptos Display"/>
              </a:rPr>
              <a:t>byly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dirty="0" err="1">
                <a:latin typeface="Aptos Display"/>
              </a:rPr>
              <a:t>nabarveny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dirty="0" err="1">
                <a:latin typeface="Aptos Display"/>
              </a:rPr>
              <a:t>na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dirty="0" err="1">
                <a:latin typeface="Aptos Display"/>
              </a:rPr>
              <a:t>červeno</a:t>
            </a:r>
            <a:r>
              <a:rPr lang="en-US" sz="2400" dirty="0">
                <a:latin typeface="Aptos Display"/>
              </a:rPr>
              <a:t> - </a:t>
            </a:r>
            <a:r>
              <a:rPr lang="en-US" sz="2400" dirty="0" err="1">
                <a:latin typeface="Aptos Display"/>
              </a:rPr>
              <a:t>mělo</a:t>
            </a:r>
            <a:r>
              <a:rPr lang="en-US" sz="2400" dirty="0">
                <a:latin typeface="Aptos Display"/>
              </a:rPr>
              <a:t> to </a:t>
            </a:r>
            <a:r>
              <a:rPr lang="en-US" sz="2400" dirty="0" err="1">
                <a:latin typeface="Aptos Display"/>
              </a:rPr>
              <a:t>reprezentovat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dirty="0" err="1">
                <a:latin typeface="Aptos Display"/>
              </a:rPr>
              <a:t>krev</a:t>
            </a:r>
            <a:endParaRPr lang="en-US" sz="2400" dirty="0">
              <a:latin typeface="Aptos Display"/>
            </a:endParaRPr>
          </a:p>
          <a:p>
            <a:r>
              <a:rPr lang="en-US" sz="2400" dirty="0" err="1">
                <a:latin typeface="Aptos Display"/>
              </a:rPr>
              <a:t>každé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dirty="0" err="1">
                <a:latin typeface="Aptos Display"/>
              </a:rPr>
              <a:t>patro</a:t>
            </a:r>
            <a:r>
              <a:rPr lang="en-US" sz="2400" dirty="0">
                <a:latin typeface="Aptos Display"/>
              </a:rPr>
              <a:t> je </a:t>
            </a:r>
            <a:r>
              <a:rPr lang="en-US" sz="2400" dirty="0" err="1">
                <a:latin typeface="Aptos Display"/>
              </a:rPr>
              <a:t>plné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dirty="0" err="1">
                <a:latin typeface="Aptos Display"/>
              </a:rPr>
              <a:t>zajímavostí</a:t>
            </a:r>
            <a:r>
              <a:rPr lang="en-US" sz="2400" dirty="0">
                <a:latin typeface="Aptos Display"/>
              </a:rPr>
              <a:t> - </a:t>
            </a:r>
            <a:r>
              <a:rPr lang="en-US" sz="2400" dirty="0" err="1">
                <a:latin typeface="Aptos Display"/>
              </a:rPr>
              <a:t>např</a:t>
            </a:r>
            <a:r>
              <a:rPr lang="en-US" sz="2400" dirty="0">
                <a:latin typeface="Aptos Display"/>
              </a:rPr>
              <a:t>. </a:t>
            </a:r>
            <a:r>
              <a:rPr lang="en-US" sz="2400" dirty="0" err="1">
                <a:latin typeface="Aptos Display"/>
              </a:rPr>
              <a:t>staré</a:t>
            </a:r>
            <a:r>
              <a:rPr lang="en-US" sz="2400" dirty="0">
                <a:latin typeface="Aptos Display"/>
              </a:rPr>
              <a:t> mince</a:t>
            </a:r>
          </a:p>
        </p:txBody>
      </p:sp>
      <p:pic>
        <p:nvPicPr>
          <p:cNvPr id="7" name="Zástupný obsah 6" descr="Bílá věž (Soluň) – Wikipedie">
            <a:extLst>
              <a:ext uri="{FF2B5EF4-FFF2-40B4-BE49-F238E27FC236}">
                <a16:creationId xmlns:a16="http://schemas.microsoft.com/office/drawing/2014/main" id="{BC95574A-D179-CD19-7DA3-616867A86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4034" y="1996141"/>
            <a:ext cx="2957931" cy="4180822"/>
          </a:xfr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2E027-7F32-801F-E9FA-D94246A2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3358BA-565F-43E4-815C-DE373B161EEF}" type="datetime1">
              <a:rPr lang="cs-CZ"/>
              <a:pPr>
                <a:spcAft>
                  <a:spcPts val="600"/>
                </a:spcAft>
              </a:pPr>
              <a:t>18.06.2024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B00A9-22C8-9672-5F0C-2ABD8E3D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985531-ADA8-3B54-11EB-95EFD5C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06814B-9110-8F40-2299-74CF0290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04B3A-8AD6-7AFB-AC4C-343872FA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cs-CZ" sz="2400" dirty="0">
                <a:latin typeface="Aptos Display"/>
              </a:rPr>
              <a:t>3týdenní pobyt zde mi dal velký přínos</a:t>
            </a:r>
          </a:p>
          <a:p>
            <a:r>
              <a:rPr lang="cs-CZ" sz="2400" dirty="0">
                <a:latin typeface="Aptos Display"/>
              </a:rPr>
              <a:t>naučila jsem se lépe anglicky</a:t>
            </a:r>
          </a:p>
          <a:p>
            <a:r>
              <a:rPr lang="cs-CZ" sz="2400" dirty="0">
                <a:latin typeface="Aptos Display"/>
              </a:rPr>
              <a:t>poznala jsem jinou kulturu a jejich zvyky</a:t>
            </a:r>
          </a:p>
          <a:p>
            <a:r>
              <a:rPr lang="cs-CZ" sz="2400" dirty="0">
                <a:latin typeface="Aptos Display"/>
              </a:rPr>
              <a:t>osamostatnila se </a:t>
            </a:r>
          </a:p>
          <a:p>
            <a:r>
              <a:rPr lang="cs-CZ" sz="2400" dirty="0">
                <a:latin typeface="Aptos Display"/>
              </a:rPr>
              <a:t>poznala nové lidi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85A88A-5145-C0B0-4019-D8FA92B3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90D5-A20C-4ED8-B9DE-F5C00D7D871C}" type="datetime1">
              <a:t>18.06.2024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098676-53A4-1CAF-011B-D675B921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06BA4D-2C7D-D153-FA02-1605AA2E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4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83F50-8672-1141-434E-8DE0F492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2198914"/>
            <a:ext cx="9982199" cy="1233488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5B8763-37CB-9339-B3C8-A124E235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8D01-F09D-4D73-96E2-E87FA126E65C}" type="datetime1">
              <a:t>18.06.2024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8D2A14-1325-C0B8-9926-A5898E8F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BA94FD-5A07-7658-0482-AB05F601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8612B-FD2C-431F-1B6C-B5BBF570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Display"/>
              </a:rPr>
              <a:t>Obsah 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403AF-2870-79D4-40F6-B19992A1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místo</a:t>
            </a:r>
            <a:endParaRPr lang="en-US" sz="2400" dirty="0">
              <a:latin typeface="Aptos Display"/>
              <a:ea typeface="Calibri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trvání pobytu</a:t>
            </a:r>
            <a:endParaRPr lang="en-US" sz="2400">
              <a:latin typeface="Aptos Display"/>
              <a:ea typeface="Calibri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firma</a:t>
            </a:r>
            <a:endParaRPr lang="en-US" sz="2400">
              <a:latin typeface="Aptos Display"/>
              <a:ea typeface="Calibri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organizační struktura firmy</a:t>
            </a:r>
            <a:endParaRPr lang="en-US" sz="2400">
              <a:latin typeface="Aptos Display"/>
              <a:ea typeface="Calibri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popis vykonávaných činností + dvě fotky z pracoviště</a:t>
            </a:r>
            <a:endParaRPr lang="en-US" sz="2400">
              <a:latin typeface="Aptos Display"/>
              <a:ea typeface="Calibri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volnočasové aktivity</a:t>
            </a:r>
            <a:endParaRPr lang="en-US" sz="2400">
              <a:latin typeface="Aptos Display"/>
              <a:ea typeface="Calibri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cs-CZ" sz="2400" dirty="0">
                <a:latin typeface="Aptos Display"/>
                <a:ea typeface="Calibri"/>
                <a:cs typeface="Calibri"/>
              </a:rPr>
              <a:t>přínos – získané dovednosti </a:t>
            </a:r>
            <a:endParaRPr lang="cs-CZ" sz="2400" dirty="0">
              <a:latin typeface="Aptos Display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FFC39A-B8B0-11AD-62A0-916C1104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28BB-E5F7-4080-A100-3082F6814F9C}" type="datetime1">
              <a:t>18.06.2024</a:t>
            </a:fld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649489-AF1D-71B6-71B1-4A72E8BE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5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FC27-F413-6BC7-9E80-6F72BC8D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b">
            <a:normAutofit/>
          </a:bodyPr>
          <a:lstStyle/>
          <a:p>
            <a:r>
              <a:rPr lang="cs-CZ"/>
              <a:t>Základní 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3C344-2E8F-8DAE-7B57-53772D29A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5541803" cy="4180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Aptos Display"/>
              </a:rPr>
              <a:t>místo  - Řecko, </a:t>
            </a:r>
            <a:r>
              <a:rPr lang="cs-CZ" sz="2400" err="1">
                <a:latin typeface="Aptos Display"/>
              </a:rPr>
              <a:t>Thessaloniki</a:t>
            </a:r>
            <a:endParaRPr lang="cs-CZ" sz="2400">
              <a:latin typeface="Aptos Display"/>
            </a:endParaRPr>
          </a:p>
          <a:p>
            <a:r>
              <a:rPr lang="cs-CZ" sz="2400" dirty="0">
                <a:latin typeface="Aptos Display"/>
              </a:rPr>
              <a:t>trvání pobytu – 3 týdny</a:t>
            </a:r>
          </a:p>
          <a:p>
            <a:r>
              <a:rPr lang="cs-CZ" sz="2400" dirty="0">
                <a:latin typeface="Aptos Display"/>
              </a:rPr>
              <a:t>firma - Julia </a:t>
            </a:r>
            <a:r>
              <a:rPr lang="cs-CZ" sz="2400" dirty="0" err="1">
                <a:latin typeface="Aptos Display"/>
              </a:rPr>
              <a:t>Tsiagou</a:t>
            </a:r>
            <a:r>
              <a:rPr lang="cs-CZ" sz="2400" dirty="0">
                <a:latin typeface="Aptos Display"/>
              </a:rPr>
              <a:t> </a:t>
            </a:r>
            <a:r>
              <a:rPr lang="cs-CZ" sz="2400" dirty="0" err="1">
                <a:latin typeface="Aptos Display"/>
              </a:rPr>
              <a:t>Accounting</a:t>
            </a:r>
            <a:r>
              <a:rPr lang="cs-CZ" sz="2400" dirty="0">
                <a:latin typeface="Aptos Display"/>
              </a:rPr>
              <a:t> Office</a:t>
            </a:r>
          </a:p>
          <a:p>
            <a:endParaRPr lang="cs-CZ" dirty="0"/>
          </a:p>
        </p:txBody>
      </p:sp>
      <p:pic>
        <p:nvPicPr>
          <p:cNvPr id="7" name="Obrázek 6" descr="Thessaloniki | Greece, Population, Map, &amp; Facts | Britannica">
            <a:extLst>
              <a:ext uri="{FF2B5EF4-FFF2-40B4-BE49-F238E27FC236}">
                <a16:creationId xmlns:a16="http://schemas.microsoft.com/office/drawing/2014/main" id="{6C116E4A-7A5F-7E22-7358-6B87FE51E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046" y="1996141"/>
            <a:ext cx="3843365" cy="3843365"/>
          </a:xfrm>
          <a:prstGeom prst="rect">
            <a:avLst/>
          </a:prstGeo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6657D4-52C5-AE7D-1469-CCE85D43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A0997D-6F5D-4052-AC93-44A8769AA01D}" type="datetime1">
              <a:rPr lang="en-US"/>
              <a:pPr>
                <a:spcAft>
                  <a:spcPts val="600"/>
                </a:spcAft>
              </a:pPr>
              <a:t>6/18/2024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EB8C5-9FE1-7092-726E-B7A9770A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9FB237-7DDE-5503-F0C4-24741E55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0C12960-6E85-460F-B6E3-5B82CB31AF3D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2F7A4-0BA4-65E1-5282-772A855F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42" y="783054"/>
            <a:ext cx="10240903" cy="1233488"/>
          </a:xfrm>
        </p:spPr>
        <p:txBody>
          <a:bodyPr/>
          <a:lstStyle/>
          <a:p>
            <a:r>
              <a:rPr lang="cs-CZ" dirty="0">
                <a:latin typeface="Aptos Display"/>
              </a:rPr>
              <a:t>Organizační struktura firmy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B0A20F-4DB9-9E5C-C065-8D240062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E9EF-F38E-42EE-83CA-066F991D052F}" type="datetime1">
              <a:t>18.06.2024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BBB087-1DA8-9F3A-CB9A-07484698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1D068B-181D-792A-C0A0-6048E501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4</a:t>
            </a:fld>
            <a:endParaRPr lang="en-US" dirty="0"/>
          </a:p>
        </p:txBody>
      </p:sp>
      <p:pic>
        <p:nvPicPr>
          <p:cNvPr id="3" name="Grafický objekt 2" descr="Zasedací místnost obrys">
            <a:extLst>
              <a:ext uri="{FF2B5EF4-FFF2-40B4-BE49-F238E27FC236}">
                <a16:creationId xmlns:a16="http://schemas.microsoft.com/office/drawing/2014/main" id="{5734107A-84C3-19A3-242A-3F583834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7616" y="485275"/>
            <a:ext cx="1315452" cy="122521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A10429-CEC6-41BC-3651-BBB8113BF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085322"/>
              </p:ext>
            </p:extLst>
          </p:nvPr>
        </p:nvGraphicFramePr>
        <p:xfrm>
          <a:off x="3559342" y="2141621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698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70876-0FEC-00C8-7E20-51EDB675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vykonávání 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5508C-B901-7C98-D2E5-575B9142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latin typeface="Aptos Display"/>
              </a:rPr>
              <a:t>zaučení jak účtovat v programu Epsilonet a </a:t>
            </a:r>
            <a:r>
              <a:rPr lang="cs-CZ" sz="2400" err="1">
                <a:latin typeface="Aptos Display"/>
              </a:rPr>
              <a:t>Payroll</a:t>
            </a:r>
            <a:endParaRPr lang="cs-CZ" sz="2400">
              <a:latin typeface="Aptos Display"/>
            </a:endParaRPr>
          </a:p>
          <a:p>
            <a:r>
              <a:rPr lang="cs-CZ" sz="2400" dirty="0">
                <a:latin typeface="Aptos Display"/>
              </a:rPr>
              <a:t>naučili jsme se, jak se vyplácí výplatní pásky</a:t>
            </a:r>
          </a:p>
          <a:p>
            <a:r>
              <a:rPr lang="cs-CZ" sz="2400" dirty="0">
                <a:latin typeface="Aptos Display"/>
              </a:rPr>
              <a:t>zjistili jsme jak se vyhotovují faktury</a:t>
            </a:r>
          </a:p>
          <a:p>
            <a:r>
              <a:rPr lang="cs-CZ" sz="2400" dirty="0">
                <a:latin typeface="Aptos Display"/>
              </a:rPr>
              <a:t>třídění faktur</a:t>
            </a:r>
          </a:p>
          <a:p>
            <a:r>
              <a:rPr lang="cs-CZ" sz="2400" dirty="0">
                <a:latin typeface="Aptos Display"/>
              </a:rPr>
              <a:t>zadávaní faktur do programu Tax Office a poté do MYDATA</a:t>
            </a:r>
          </a:p>
          <a:p>
            <a:endParaRPr lang="cs-CZ" sz="2400" dirty="0">
              <a:latin typeface="Aptos Display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3FF1BA-60EC-55B2-3054-CFC67370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6B71-2255-46D2-98F0-AF94BEBEF597}" type="datetime1">
              <a:t>18.06.2024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6C6BF-8ED2-F132-285D-A60F4BF5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8533EA-A421-1151-ABE9-F1962EE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5</a:t>
            </a:fld>
            <a:endParaRPr lang="en-US" dirty="0"/>
          </a:p>
        </p:txBody>
      </p:sp>
      <p:pic>
        <p:nvPicPr>
          <p:cNvPr id="7" name="Obrázek 6" descr="MyData 2023 Conference">
            <a:extLst>
              <a:ext uri="{FF2B5EF4-FFF2-40B4-BE49-F238E27FC236}">
                <a16:creationId xmlns:a16="http://schemas.microsoft.com/office/drawing/2014/main" id="{8B9FBD41-41FA-C5DF-0D68-42D27328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47" y="2309189"/>
            <a:ext cx="2743199" cy="8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F8B5611-82EB-09B0-9C84-E6C5F88FD996}"/>
              </a:ext>
            </a:extLst>
          </p:cNvPr>
          <p:cNvSpPr/>
          <p:nvPr/>
        </p:nvSpPr>
        <p:spPr>
          <a:xfrm>
            <a:off x="6524233" y="571620"/>
            <a:ext cx="3938527" cy="52146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BD41883-233E-0754-F6A5-84315DAC13C2}"/>
              </a:ext>
            </a:extLst>
          </p:cNvPr>
          <p:cNvSpPr/>
          <p:nvPr/>
        </p:nvSpPr>
        <p:spPr>
          <a:xfrm>
            <a:off x="1594184" y="571621"/>
            <a:ext cx="3727373" cy="52146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obsah 6" descr="Obsah obrázku text, interiér, počítačový monitor, nábytek&#10;&#10;Popis se vygeneroval automaticky.">
            <a:extLst>
              <a:ext uri="{FF2B5EF4-FFF2-40B4-BE49-F238E27FC236}">
                <a16:creationId xmlns:a16="http://schemas.microsoft.com/office/drawing/2014/main" id="{161CE1E6-6692-A2A4-E62B-387C63882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10" b="20501"/>
          <a:stretch/>
        </p:blipFill>
        <p:spPr>
          <a:xfrm>
            <a:off x="1731883" y="750742"/>
            <a:ext cx="3417989" cy="4882843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BA1CD-4367-7C21-D1C3-67437EDD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C307-9E06-477E-A7DF-F5F6BB32E7E3}" type="datetime1">
              <a:t>18.06.2024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861551-B61B-8C5F-9B90-77793F32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00DBC-B9EF-F887-5301-1E164449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6</a:t>
            </a:fld>
            <a:endParaRPr lang="en-US" dirty="0"/>
          </a:p>
        </p:txBody>
      </p:sp>
      <p:pic>
        <p:nvPicPr>
          <p:cNvPr id="8" name="Obrázek 7" descr="Obsah obrázku text, elektronika, interiér, počítač&#10;&#10;Popis se vygeneroval automaticky.">
            <a:extLst>
              <a:ext uri="{FF2B5EF4-FFF2-40B4-BE49-F238E27FC236}">
                <a16:creationId xmlns:a16="http://schemas.microsoft.com/office/drawing/2014/main" id="{C685BECF-D3A1-2406-7B96-4FB80636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67" y="754516"/>
            <a:ext cx="3684781" cy="48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0E739-79E2-EBA4-932D-41EBDCD2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9" y="2144486"/>
            <a:ext cx="9982199" cy="1233488"/>
          </a:xfrm>
        </p:spPr>
        <p:txBody>
          <a:bodyPr>
            <a:normAutofit/>
          </a:bodyPr>
          <a:lstStyle/>
          <a:p>
            <a:r>
              <a:rPr lang="cs-CZ" sz="3600" dirty="0">
                <a:ea typeface="+mj-lt"/>
                <a:cs typeface="+mj-lt"/>
              </a:rPr>
              <a:t>volnočasové aktivity</a:t>
            </a:r>
            <a:endParaRPr lang="cs-CZ" sz="360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B13B70-D8DB-6AB8-7F80-B2EC2C96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5BAC-DECD-48AF-BBDD-D399D0BF8548}" type="datetime1">
              <a:t>18.06.2024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15A1A5-9508-4600-F139-134270F0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CD4441-C8E9-4BD9-22A1-B3C93812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1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FAAB-1FD8-20A3-0FF2-100D359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b">
            <a:normAutofit/>
          </a:bodyPr>
          <a:lstStyle/>
          <a:p>
            <a:r>
              <a:rPr lang="cs-CZ" dirty="0" err="1"/>
              <a:t>hagIos</a:t>
            </a:r>
            <a:r>
              <a:rPr lang="cs-CZ" dirty="0"/>
              <a:t> </a:t>
            </a:r>
            <a:r>
              <a:rPr lang="cs-CZ" dirty="0" err="1"/>
              <a:t>demetrios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6098D9D-BEE0-E82C-779B-BD791F520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400" dirty="0">
                <a:latin typeface="Aptos Display"/>
              </a:rPr>
              <a:t>je pravoslavný chrám</a:t>
            </a:r>
          </a:p>
          <a:p>
            <a:r>
              <a:rPr lang="cs-CZ" sz="2400" dirty="0">
                <a:latin typeface="Aptos Display"/>
              </a:rPr>
              <a:t>je to největší kostel v Řecku</a:t>
            </a:r>
          </a:p>
          <a:p>
            <a:r>
              <a:rPr lang="cs-CZ" sz="2400" dirty="0">
                <a:latin typeface="Aptos Display"/>
              </a:rPr>
              <a:t>je slavný díky podzemním katakombám</a:t>
            </a:r>
          </a:p>
          <a:p>
            <a:pPr marL="0" indent="0">
              <a:buNone/>
            </a:pPr>
            <a:endParaRPr lang="cs-CZ" sz="2400" dirty="0">
              <a:latin typeface="Aptos Display"/>
            </a:endParaRPr>
          </a:p>
        </p:txBody>
      </p:sp>
      <p:pic>
        <p:nvPicPr>
          <p:cNvPr id="10" name="Obrázek 9" descr="Obsah obrázku venku, obloha, okno, budova&#10;&#10;Popis se vygeneroval automaticky.">
            <a:extLst>
              <a:ext uri="{FF2B5EF4-FFF2-40B4-BE49-F238E27FC236}">
                <a16:creationId xmlns:a16="http://schemas.microsoft.com/office/drawing/2014/main" id="{E6E38965-9BC9-1004-A894-A3380B15F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3" r="7984" b="1"/>
          <a:stretch/>
        </p:blipFill>
        <p:spPr>
          <a:xfrm>
            <a:off x="6172200" y="1996141"/>
            <a:ext cx="5181600" cy="4180822"/>
          </a:xfrm>
          <a:prstGeom prst="rect">
            <a:avLst/>
          </a:prstGeo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233F1F-71E4-56EB-AA2D-6C3EFFF0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82F6F6-A357-48BC-87B3-DAAB7F9431F7}" type="datetime1">
              <a:pPr>
                <a:spcAft>
                  <a:spcPts val="600"/>
                </a:spcAft>
              </a:pPr>
              <a:t>18.06.2024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C2D3B-B2BA-7414-430C-0061DE7E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76639-5B1C-D151-0863-FB11CAB1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68BA6-B7D0-24B1-1AB6-FD3E7170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b">
            <a:normAutofit/>
          </a:bodyPr>
          <a:lstStyle/>
          <a:p>
            <a:r>
              <a:rPr lang="cs-CZ" dirty="0"/>
              <a:t>Rotunda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1AF42B-67B7-58FC-F552-1510BB6C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400" err="1">
                <a:latin typeface="Aptos Display"/>
              </a:rPr>
              <a:t>kruhová</a:t>
            </a:r>
            <a:r>
              <a:rPr lang="en-US" sz="2400" dirty="0">
                <a:latin typeface="Aptos Display"/>
              </a:rPr>
              <a:t> rotunda, </a:t>
            </a:r>
            <a:r>
              <a:rPr lang="en-US" sz="2400" err="1">
                <a:latin typeface="Aptos Display"/>
              </a:rPr>
              <a:t>která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byla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původně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spojená</a:t>
            </a:r>
            <a:r>
              <a:rPr lang="en-US" sz="2400" dirty="0">
                <a:latin typeface="Aptos Display"/>
              </a:rPr>
              <a:t> s </a:t>
            </a:r>
            <a:r>
              <a:rPr lang="en-US" sz="2400" err="1">
                <a:latin typeface="Aptos Display"/>
              </a:rPr>
              <a:t>Galeriovým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obloukem</a:t>
            </a:r>
            <a:endParaRPr lang="en-US" sz="2400" dirty="0">
              <a:latin typeface="Aptos Display"/>
            </a:endParaRPr>
          </a:p>
          <a:p>
            <a:r>
              <a:rPr lang="en-US" sz="2400" dirty="0">
                <a:latin typeface="Aptos Display"/>
              </a:rPr>
              <a:t>je </a:t>
            </a:r>
            <a:r>
              <a:rPr lang="en-US" sz="2400" err="1">
                <a:latin typeface="Aptos Display"/>
              </a:rPr>
              <a:t>zapsána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err="1">
                <a:latin typeface="Aptos Display"/>
              </a:rPr>
              <a:t>na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err="1">
                <a:latin typeface="Aptos Display"/>
              </a:rPr>
              <a:t>seznamu</a:t>
            </a:r>
            <a:r>
              <a:rPr lang="en-US" sz="2400" dirty="0">
                <a:latin typeface="Aptos Display"/>
              </a:rPr>
              <a:t> UNESCO</a:t>
            </a:r>
          </a:p>
          <a:p>
            <a:r>
              <a:rPr lang="en-US" sz="2400" dirty="0" err="1">
                <a:latin typeface="Aptos Display"/>
              </a:rPr>
              <a:t>nechal</a:t>
            </a:r>
            <a:r>
              <a:rPr lang="en-US" sz="2400" dirty="0">
                <a:latin typeface="Aptos Display"/>
              </a:rPr>
              <a:t> ji </a:t>
            </a:r>
            <a:r>
              <a:rPr lang="en-US" sz="2400" dirty="0" err="1">
                <a:latin typeface="Aptos Display"/>
              </a:rPr>
              <a:t>postavit</a:t>
            </a:r>
            <a:r>
              <a:rPr lang="en-US" sz="2400" dirty="0">
                <a:latin typeface="Aptos Display"/>
              </a:rPr>
              <a:t> Galerius, </a:t>
            </a:r>
            <a:r>
              <a:rPr lang="en-US" sz="2400" dirty="0" err="1">
                <a:latin typeface="Aptos Display"/>
              </a:rPr>
              <a:t>který</a:t>
            </a:r>
            <a:r>
              <a:rPr lang="en-US" sz="2400" dirty="0">
                <a:latin typeface="Aptos Display"/>
              </a:rPr>
              <a:t> </a:t>
            </a:r>
            <a:r>
              <a:rPr lang="en-US" sz="2400" dirty="0" err="1">
                <a:latin typeface="Aptos Display"/>
              </a:rPr>
              <a:t>pak</a:t>
            </a:r>
            <a:r>
              <a:rPr lang="en-US" sz="2400" dirty="0">
                <a:latin typeface="Aptos Display"/>
              </a:rPr>
              <a:t> </a:t>
            </a:r>
            <a:r>
              <a:rPr lang="en-US" sz="2400" dirty="0" err="1">
                <a:latin typeface="Aptos Display"/>
              </a:rPr>
              <a:t>umřel</a:t>
            </a:r>
            <a:r>
              <a:rPr lang="en-US" sz="2400" dirty="0">
                <a:latin typeface="Aptos Display"/>
              </a:rPr>
              <a:t> a Rotunda </a:t>
            </a:r>
            <a:r>
              <a:rPr lang="en-US" sz="2400" dirty="0" err="1">
                <a:latin typeface="Aptos Display"/>
              </a:rPr>
              <a:t>chátrala</a:t>
            </a:r>
            <a:endParaRPr lang="en-US" sz="2400" dirty="0">
              <a:latin typeface="Aptos Display"/>
            </a:endParaRPr>
          </a:p>
        </p:txBody>
      </p:sp>
      <p:pic>
        <p:nvPicPr>
          <p:cNvPr id="15" name="Zástupný obsah 14" descr="Řecko Soluň Rotunda Galeriova - Fotografie zdarma na Pixabay - Pixabay">
            <a:extLst>
              <a:ext uri="{FF2B5EF4-FFF2-40B4-BE49-F238E27FC236}">
                <a16:creationId xmlns:a16="http://schemas.microsoft.com/office/drawing/2014/main" id="{5166DC33-10B9-79F8-05A1-8DE266A395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91152"/>
            <a:ext cx="5181600" cy="2590800"/>
          </a:xfrm>
          <a:noFill/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9A754-C6FB-B59C-D1D4-2D19E88C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596AF5-B134-4AA6-A4BB-8BB16BF08462}" type="datetime1">
              <a:rPr lang="cs-CZ"/>
              <a:pPr>
                <a:spcAft>
                  <a:spcPts val="600"/>
                </a:spcAft>
              </a:pPr>
              <a:t>18.06.2024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84B3D8-60FB-D801-633E-BA78860D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
              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196739-00E3-E71D-44C3-A83A3004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982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VTI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GradientRiseVTI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GradientRis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13C68A69-E745-489A-84EC-B7BCE4AA380B}" vid="{9CF7857A-9412-4E45-AB0D-6EAA5A7DC4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GradientRiseVTI</vt:lpstr>
      <vt:lpstr>Prezentace aplikace PowerPoint</vt:lpstr>
      <vt:lpstr>Obsah prezentace</vt:lpstr>
      <vt:lpstr>Základní informace</vt:lpstr>
      <vt:lpstr>Organizační struktura firmy</vt:lpstr>
      <vt:lpstr>Popis vykonávání činnosti</vt:lpstr>
      <vt:lpstr>Prezentace aplikace PowerPoint</vt:lpstr>
      <vt:lpstr>volnočasové aktivity</vt:lpstr>
      <vt:lpstr>hagIos demetrios</vt:lpstr>
      <vt:lpstr>Rotunda</vt:lpstr>
      <vt:lpstr>Vodopády edessa</vt:lpstr>
      <vt:lpstr>Bílá věž</vt:lpstr>
      <vt:lpstr>Přínos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582</cp:revision>
  <dcterms:created xsi:type="dcterms:W3CDTF">2024-06-10T15:48:34Z</dcterms:created>
  <dcterms:modified xsi:type="dcterms:W3CDTF">2024-06-18T09:14:51Z</dcterms:modified>
</cp:coreProperties>
</file>